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5" r:id="rId3"/>
    <p:sldId id="337" r:id="rId5"/>
    <p:sldId id="380" r:id="rId6"/>
    <p:sldId id="357" r:id="rId7"/>
    <p:sldId id="341" r:id="rId8"/>
    <p:sldId id="353" r:id="rId9"/>
    <p:sldId id="344" r:id="rId10"/>
    <p:sldId id="381" r:id="rId11"/>
    <p:sldId id="382" r:id="rId12"/>
    <p:sldId id="383" r:id="rId13"/>
    <p:sldId id="384" r:id="rId14"/>
    <p:sldId id="343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94" d="100"/>
          <a:sy n="94" d="100"/>
        </p:scale>
        <p:origin x="9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我们研究了改变合成QA数据数量的影响。图3中的结果显示，我们的合成数据允许QA模型即使在少于20k的例子下也能</a:t>
            </a:r>
            <a:r>
              <a:rPr lang="zh-CN" altLang="en-US"/>
              <a:t>拥有良好的</a:t>
            </a:r>
            <a:r>
              <a:rPr lang="en-US" altLang="zh-CN"/>
              <a:t>性能</a:t>
            </a:r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我们手动检查了50个随机选择的问题，其中31个（62%）被认为是高质量的问题。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普通的问题生成</a:t>
            </a:r>
            <a:r>
              <a:rPr lang="zh-CN" altLang="en-US"/>
              <a:t>模型是原文和答案作为</a:t>
            </a:r>
            <a:r>
              <a:rPr lang="zh-CN" altLang="en-US"/>
              <a:t>输入，</a:t>
            </a:r>
            <a:endParaRPr lang="zh-CN" altLang="en-US"/>
          </a:p>
          <a:p>
            <a:r>
              <a:rPr lang="zh-CN" altLang="en-US"/>
              <a:t>其中生成的问题与相应的陈述句有很高的重复率。比如对于Stephen Hawking announced the party in the morning，其中stephen是答案span ，生成的问题是这样Who announced the party in the morning? 过高的重复率会在QA系统中造成一定的影响</a:t>
            </a:r>
            <a:endParaRPr lang="zh-CN" altLang="en-US"/>
          </a:p>
          <a:p>
            <a:r>
              <a:rPr lang="zh-CN" altLang="en-US"/>
              <a:t>于是文章提出了一个全新的的无监督QG方法，采用的是摘要数据和语法语义分析，然后使用本文的QG模型来合成QA数据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这就是一个例子，通过对一个摘要进行语法分析等方法，生成各种问题，由于摘要和原文并不会产生过多重叠，所以最终生成的问题也不会与原文</a:t>
            </a:r>
            <a:r>
              <a:rPr lang="zh-CN" altLang="en-US"/>
              <a:t>高度相似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我们所采用的过程包括，首先是摘要句子的依赖解析(DP)，然后是命名实体识别(NER)，最后是语义角色标记(SRL)。句法依赖解析</a:t>
            </a:r>
            <a:r>
              <a:rPr lang="zh-CN" altLang="en-US">
                <a:sym typeface="+mn-ea"/>
              </a:rPr>
              <a:t>（主要是以动词为根展示了词语之间的依赖关系以及语法关系）</a:t>
            </a:r>
            <a:r>
              <a:rPr lang="zh-CN" altLang="en-US"/>
              <a:t>首先被用作识别主要动词（root verb）的一种手段，以及其他成分，如辅助词。然后，NER负责在总结句子中标记所有实体，以促进生成的最合适的问题词（wh）。 语言分析的关键组成部分是SRL，用于获取摘要句子的所有语义框架。框架的每一个部分都被标上了</a:t>
            </a:r>
            <a:r>
              <a:rPr lang="zh-CN" altLang="en-US"/>
              <a:t>参数。参数包括，动作的行为主体，动作的承受者以及一些修饰语参数比如时间参数ARG-TMP,位置参数ARG-LOC,然后根据参数类型和NER标签从参数中生成问题，这样就可以增加生成</a:t>
            </a:r>
            <a:r>
              <a:rPr lang="en-US" altLang="zh-CN"/>
              <a:t>wh</a:t>
            </a:r>
            <a:r>
              <a:rPr lang="zh-CN" altLang="en-US"/>
              <a:t>问题词的</a:t>
            </a:r>
            <a:r>
              <a:rPr lang="zh-CN" altLang="en-US"/>
              <a:t>精确性。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首先收集摘要句子的所有依赖边和标签(dps)、NER标签(ners)和SRL框架(srl_frames)。然后，我们遍历根动词框架中的所有参数（依赖标签为root的动词），使用函数identify_wh_word根据参数类型和参数中实体的NER标签为每个参数标识适当的wh-words (wh∗)，这个函数是来自于2020年的一篇论文，使用与参数类型和NER标签相关联的</a:t>
            </a:r>
            <a:r>
              <a:rPr lang="zh-CN" altLang="en-US" dirty="0"/>
              <a:t>wh单词，这样可以获得更精确的问题词，比如answer span 为nba player Michael jordan 那么问题词就会被设置为which NBA player 而不是 who 或者 what。然后，我们使用decop_verb将当前的主要动词分解为它的基本形式(base_verb)和适当的辅助词(auxs)比如he doesn’t like it.我们就会把doesn’t like 分解为 doesn’t（助动词） 和like基本形式，然后使用wh_move将wh词和辅助动词插入到适当的位置，比如Stephen Hawking announced what in the morning?变成what Stephen Hawking announced in the morning?</a:t>
            </a:r>
            <a:endParaRPr lang="zh-CN" altLang="en-US" dirty="0"/>
          </a:p>
          <a:p>
            <a:r>
              <a:rPr lang="zh-CN" altLang="en-US" dirty="0"/>
              <a:t>最后对生成的问题进行小调整，然后将上下文，问题，以及参数加入到例子中。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首先的输入数据由&lt;passage-summary&gt;组成，文章中使用的bbc新闻和摘要，然后将摘要部分输入到之前的QG启发函数之中，得到&lt;answer-passage&gt;，然后将answer部分与原文章passage部分结合形成encoder的输入，将启发函数</a:t>
            </a:r>
            <a:r>
              <a:rPr lang="zh-CN" altLang="en-US" dirty="0"/>
              <a:t>生成question部分作为目标输出，计算负对数似然损失函数，最后合成的QA数据对用来训练QA模型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我们使用2万</a:t>
            </a:r>
            <a:r>
              <a:rPr lang="zh-CN" altLang="en-US"/>
              <a:t>条生成的合成QA对来训练一个BERTQA模型</a:t>
            </a:r>
            <a:r>
              <a:rPr lang="en-US" altLang="zh-CN"/>
              <a:t>,为了进行比较，我们还展示了一些监督模型的结果.从表1的结果中可以看出，我们提出的方法优于所有的无监督基线，甚至超过了一个有监督的模型MatchLSTM的性能,此外，这种高性能只需20k训练例子就可能实现。与之前的工作相比，这大约还不到所使用的训练数据的10%</a:t>
            </a:r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这个实验是在本文的</a:t>
            </a:r>
            <a:r>
              <a:rPr lang="en-US" altLang="zh-CN"/>
              <a:t>QG</a:t>
            </a:r>
            <a:r>
              <a:rPr lang="zh-CN" altLang="en-US"/>
              <a:t>模型上使用NER提取答案从而生成的合成数据训练QA模型的结果和基于外来的专门针对</a:t>
            </a:r>
            <a:r>
              <a:rPr lang="en-US" altLang="zh-CN"/>
              <a:t>QA</a:t>
            </a:r>
            <a:r>
              <a:rPr lang="zh-CN" altLang="en-US"/>
              <a:t>的训练集中的数据</a:t>
            </a:r>
            <a:r>
              <a:rPr lang="zh-CN" altLang="en-US"/>
              <a:t>训练QA模型的结果，可见在答案提取上人类确实</a:t>
            </a:r>
            <a:r>
              <a:rPr lang="zh-CN" altLang="en-US"/>
              <a:t>有优势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这是使用启发函数对最终效果的</a:t>
            </a:r>
            <a:r>
              <a:rPr lang="zh-CN" altLang="en-US"/>
              <a:t>影响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458610" y="5385303"/>
            <a:ext cx="12744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2021.11.16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978023" y="1130895"/>
            <a:ext cx="10255870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Improving Unsupervised Question Answering via</a:t>
            </a:r>
            <a:endParaRPr lang="en-US" altLang="zh-CN" sz="3200" b="1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Summarization-Informed Question Generation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EMNLP2021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4819" y="6172176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Xiaoke L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endParaRPr lang="en-US" altLang="zh-CN" sz="16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2691130"/>
            <a:ext cx="10509250" cy="23768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85998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0" y="1295400"/>
            <a:ext cx="5324475" cy="4714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100" y="1040130"/>
            <a:ext cx="5523865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85998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860" y="1485900"/>
            <a:ext cx="10549255" cy="3721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33730" y="3462020"/>
            <a:ext cx="5080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 i="1" u="sng">
                <a:solidFill>
                  <a:srgbClr val="000000"/>
                </a:solidFill>
                <a:latin typeface="Times New Roman" panose="02020603050405020304" pitchFamily="18" charset="0"/>
                <a:cs typeface="NimbusRomNo9L-ReguItal" charset="0"/>
              </a:rPr>
              <a:t>Stephen Hawking</a:t>
            </a:r>
            <a:r>
              <a:rPr lang="en-US" sz="2800" b="0" i="1">
                <a:solidFill>
                  <a:srgbClr val="000000"/>
                </a:solidFill>
                <a:latin typeface="Times New Roman" panose="02020603050405020304" pitchFamily="18" charset="0"/>
                <a:cs typeface="NimbusRomNo9L-ReguItal" charset="0"/>
              </a:rPr>
              <a:t> announced the party in the morning.</a:t>
            </a:r>
            <a:endParaRPr lang="en-US" altLang="en-US" sz="2800" b="0" i="1">
              <a:solidFill>
                <a:srgbClr val="000000"/>
              </a:solidFill>
              <a:latin typeface="Times New Roman" panose="02020603050405020304" pitchFamily="18" charset="0"/>
              <a:cs typeface="NimbusRomNo9L-ReguIt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23380" y="3462020"/>
            <a:ext cx="5080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 i="1">
                <a:solidFill>
                  <a:srgbClr val="000000"/>
                </a:solidFill>
                <a:latin typeface="Times New Roman" panose="02020603050405020304" pitchFamily="18" charset="0"/>
                <a:cs typeface="NimbusRomNo9L-ReguItal" charset="0"/>
              </a:rPr>
              <a:t>Who announced the party in the morning?</a:t>
            </a:r>
            <a:endParaRPr lang="en-US" altLang="en-US" sz="2800" b="0" i="1">
              <a:solidFill>
                <a:srgbClr val="000000"/>
              </a:solidFill>
              <a:latin typeface="Times New Roman" panose="02020603050405020304" pitchFamily="18" charset="0"/>
              <a:cs typeface="NimbusRomNo9L-ReguItal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5591175" y="3938270"/>
            <a:ext cx="1009650" cy="635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33730" y="1387475"/>
            <a:ext cx="4756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QG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3730" y="1387475"/>
            <a:ext cx="4756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Our QG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8525" y="2094230"/>
            <a:ext cx="7854950" cy="4315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Method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4850" y="1460500"/>
            <a:ext cx="5702935" cy="15982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0695" y="3461385"/>
            <a:ext cx="4166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Dependency Parsing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0840" y="4243705"/>
            <a:ext cx="47529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Named-Entity Recognition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3637915" y="3722370"/>
            <a:ext cx="1009650" cy="635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789805" y="3462020"/>
            <a:ext cx="4166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Root Verb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67350" y="4243705"/>
            <a:ext cx="4166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wh_ question word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4457700" y="4504055"/>
            <a:ext cx="1009650" cy="635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38455" y="5024755"/>
            <a:ext cx="43091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Semantic Role Labeling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114165" y="5285740"/>
            <a:ext cx="1009650" cy="635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5280660" y="4925060"/>
            <a:ext cx="644969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NimbusRomNo9L-ReguItal" charset="0"/>
              </a:rPr>
              <a:t>[U2’s lead singer Bono </a:t>
            </a:r>
            <a:r>
              <a:rPr 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NimbusRomNo9L-MediItal" charset="0"/>
              </a:rPr>
              <a:t>ARG-0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NimbusRomNo9L-ReguItal" charset="0"/>
              </a:rPr>
              <a:t>] has [had </a:t>
            </a:r>
            <a:r>
              <a:rPr 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NimbusRomNo9L-MediItal" charset="0"/>
              </a:rPr>
              <a:t>VERB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NimbusRomNo9L-ReguItal" charset="0"/>
              </a:rPr>
              <a:t>] [emergency spinal surgery </a:t>
            </a:r>
            <a:r>
              <a:rPr 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NimbusRomNo9L-MediItal" charset="0"/>
              </a:rPr>
              <a:t>ARG-1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NimbusRomNo9L-ReguItal" charset="0"/>
              </a:rPr>
              <a:t>] [after suffering an injury while preparing for tour dates </a:t>
            </a:r>
            <a:r>
              <a:rPr 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NimbusRomNo9L-MediItal" charset="0"/>
              </a:rPr>
              <a:t>ARG-TMP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NimbusRomNo9L-ReguItal" charset="0"/>
              </a:rPr>
              <a:t>]</a:t>
            </a:r>
            <a:endParaRPr lang="en-US" altLang="en-US" sz="2400" b="0" i="1">
              <a:solidFill>
                <a:srgbClr val="000000"/>
              </a:solidFill>
              <a:latin typeface="Times New Roman" panose="02020603050405020304" pitchFamily="18" charset="0"/>
              <a:cs typeface="NimbusRomNo9L-ReguIt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674370"/>
            <a:ext cx="6315710" cy="618363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550025" y="674370"/>
            <a:ext cx="5080000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identify_wh_word()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800" b="0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endParaRPr lang="en-US" altLang="en-US" sz="2400" b="0" u="sng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50025" y="264477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decomp_verb()</a:t>
            </a:r>
            <a:endParaRPr lang="en-US" altLang="en-US" sz="28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50025" y="435102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wh_move()</a:t>
            </a:r>
            <a:endParaRPr lang="en-US" altLang="en-US" sz="28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8394700" y="1682115"/>
            <a:ext cx="3175" cy="574675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198360" y="221996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 NBA player</a:t>
            </a:r>
            <a:endParaRPr lang="en-US" alt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58735" y="316674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doesn’like</a:t>
            </a:r>
            <a:endParaRPr lang="en-US" alt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94500" y="115443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en-US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NBA player Michael Jordan</a:t>
            </a:r>
            <a:endParaRPr lang="en-US" alt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36815" y="411353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doesn’t + like</a:t>
            </a:r>
            <a:endParaRPr lang="en-US" alt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8391525" y="3554730"/>
            <a:ext cx="3175" cy="574675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550025" y="4763135"/>
            <a:ext cx="5080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Stephen Hawking announced 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what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in the morning?</a:t>
            </a:r>
            <a:endParaRPr lang="en-US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8397875" y="5262245"/>
            <a:ext cx="3175" cy="574675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550025" y="5782310"/>
            <a:ext cx="5080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what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Stephen Hawking announced in the morning?</a:t>
            </a:r>
            <a:endParaRPr lang="en-US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587587" y="65459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9630" y="648335"/>
            <a:ext cx="7952105" cy="450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395" y="5470525"/>
            <a:ext cx="3075940" cy="1017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85998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95" y="911860"/>
            <a:ext cx="5355590" cy="51695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285" y="1055370"/>
            <a:ext cx="5633085" cy="41414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85998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655" y="1805305"/>
            <a:ext cx="11616690" cy="32473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85998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0640" y="913765"/>
            <a:ext cx="7265670" cy="50311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WPS 演示</Application>
  <PresentationFormat>Widescreen</PresentationFormat>
  <Paragraphs>72</Paragraphs>
  <Slides>12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Gill Sans Ultra Bold</vt:lpstr>
      <vt:lpstr>微软雅黑</vt:lpstr>
      <vt:lpstr>Times New Roman</vt:lpstr>
      <vt:lpstr>华康俪金黑W8(P)</vt:lpstr>
      <vt:lpstr>黑体</vt:lpstr>
      <vt:lpstr>Wingdings</vt:lpstr>
      <vt:lpstr>仿宋</vt:lpstr>
      <vt:lpstr>楷体</vt:lpstr>
      <vt:lpstr>NimbusRomNo9L-ReguItal</vt:lpstr>
      <vt:lpstr>Segoe Print</vt:lpstr>
      <vt:lpstr>Calibri</vt:lpstr>
      <vt:lpstr>NimbusRomNo9L-MediItal</vt:lpstr>
      <vt:lpstr>等线</vt:lpstr>
      <vt:lpstr>Arial Unicode MS</vt:lpstr>
      <vt:lpstr>Office 主题​​</vt:lpstr>
      <vt:lpstr>PowerPoint 演示文稿</vt:lpstr>
      <vt:lpstr>Introduction</vt:lpstr>
      <vt:lpstr>Introduction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リショコ</cp:lastModifiedBy>
  <cp:revision>1876</cp:revision>
  <dcterms:created xsi:type="dcterms:W3CDTF">2017-04-22T07:59:00Z</dcterms:created>
  <dcterms:modified xsi:type="dcterms:W3CDTF">2021-11-16T11:55:53Z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28C41CD5B030429E9E5E62AE4D42D9DE</vt:lpwstr>
  </property>
</Properties>
</file>